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Playfair Display" panose="00000500000000000000" pitchFamily="2" charset="0"/>
      <p:regular r:id="rId12"/>
    </p:embeddedFont>
    <p:embeddedFont>
      <p:font typeface="Playfair Display Bold" panose="020B0604020202020204" charset="0"/>
      <p:regular r:id="rId13"/>
    </p:embeddedFont>
    <p:embeddedFont>
      <p:font typeface="Playfair Display Heavy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5" d="100"/>
          <a:sy n="65" d="100"/>
        </p:scale>
        <p:origin x="8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4630" y="5979626"/>
            <a:ext cx="11524290" cy="1350439"/>
            <a:chOff x="0" y="0"/>
            <a:chExt cx="3358408" cy="3935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58408" cy="393545"/>
            </a:xfrm>
            <a:custGeom>
              <a:avLst/>
              <a:gdLst/>
              <a:ahLst/>
              <a:cxnLst/>
              <a:rect l="l" t="t" r="r" b="b"/>
              <a:pathLst>
                <a:path w="3358408" h="393545">
                  <a:moveTo>
                    <a:pt x="34261" y="0"/>
                  </a:moveTo>
                  <a:lnTo>
                    <a:pt x="3324146" y="0"/>
                  </a:lnTo>
                  <a:cubicBezTo>
                    <a:pt x="3343068" y="0"/>
                    <a:pt x="3358408" y="15339"/>
                    <a:pt x="3358408" y="34261"/>
                  </a:cubicBezTo>
                  <a:lnTo>
                    <a:pt x="3358408" y="359283"/>
                  </a:lnTo>
                  <a:cubicBezTo>
                    <a:pt x="3358408" y="378205"/>
                    <a:pt x="3343068" y="393545"/>
                    <a:pt x="3324146" y="393545"/>
                  </a:cubicBezTo>
                  <a:lnTo>
                    <a:pt x="34261" y="393545"/>
                  </a:lnTo>
                  <a:cubicBezTo>
                    <a:pt x="15339" y="393545"/>
                    <a:pt x="0" y="378205"/>
                    <a:pt x="0" y="359283"/>
                  </a:cubicBezTo>
                  <a:lnTo>
                    <a:pt x="0" y="34261"/>
                  </a:lnTo>
                  <a:cubicBezTo>
                    <a:pt x="0" y="15339"/>
                    <a:pt x="15339" y="0"/>
                    <a:pt x="342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3358408" cy="37449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328"/>
                </a:lnSpc>
              </a:pPr>
              <a:r>
                <a:rPr lang="en-US" sz="3699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ENHANCING WORK-LIFE BALANCE THROUGH AI &amp; CHATBOTS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615685" y="9079255"/>
            <a:ext cx="3334356" cy="812556"/>
            <a:chOff x="0" y="0"/>
            <a:chExt cx="971698" cy="2367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71698" cy="236795"/>
            </a:xfrm>
            <a:custGeom>
              <a:avLst/>
              <a:gdLst/>
              <a:ahLst/>
              <a:cxnLst/>
              <a:rect l="l" t="t" r="r" b="b"/>
              <a:pathLst>
                <a:path w="971698" h="236795">
                  <a:moveTo>
                    <a:pt x="118398" y="0"/>
                  </a:moveTo>
                  <a:lnTo>
                    <a:pt x="853300" y="0"/>
                  </a:lnTo>
                  <a:cubicBezTo>
                    <a:pt x="884701" y="0"/>
                    <a:pt x="914816" y="12474"/>
                    <a:pt x="937020" y="34678"/>
                  </a:cubicBezTo>
                  <a:cubicBezTo>
                    <a:pt x="959224" y="56882"/>
                    <a:pt x="971698" y="86997"/>
                    <a:pt x="971698" y="118398"/>
                  </a:cubicBezTo>
                  <a:lnTo>
                    <a:pt x="971698" y="118398"/>
                  </a:lnTo>
                  <a:cubicBezTo>
                    <a:pt x="971698" y="183787"/>
                    <a:pt x="918689" y="236795"/>
                    <a:pt x="853300" y="236795"/>
                  </a:cubicBezTo>
                  <a:lnTo>
                    <a:pt x="118398" y="236795"/>
                  </a:lnTo>
                  <a:cubicBezTo>
                    <a:pt x="53008" y="236795"/>
                    <a:pt x="0" y="183787"/>
                    <a:pt x="0" y="118398"/>
                  </a:cubicBezTo>
                  <a:lnTo>
                    <a:pt x="0" y="118398"/>
                  </a:lnTo>
                  <a:cubicBezTo>
                    <a:pt x="0" y="53008"/>
                    <a:pt x="53008" y="0"/>
                    <a:pt x="11839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9525"/>
              <a:ext cx="971698" cy="22727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743"/>
                </a:lnSpc>
              </a:pPr>
              <a:r>
                <a:rPr lang="en-US" sz="3199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Team : NaN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56230" y="2463142"/>
            <a:ext cx="11795174" cy="307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49"/>
              </a:lnSpc>
            </a:pPr>
            <a:r>
              <a:rPr lang="en-US" sz="6999" b="1" spc="76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AI-POWERED MENTAL HEALTH &amp; WELL-BEING ASSISTANT</a:t>
            </a:r>
          </a:p>
        </p:txBody>
      </p:sp>
      <p:sp>
        <p:nvSpPr>
          <p:cNvPr id="9" name="AutoShape 9"/>
          <p:cNvSpPr/>
          <p:nvPr/>
        </p:nvSpPr>
        <p:spPr>
          <a:xfrm>
            <a:off x="194630" y="7782673"/>
            <a:ext cx="17628565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2191043" y="2155525"/>
            <a:ext cx="5632152" cy="5174540"/>
          </a:xfrm>
          <a:custGeom>
            <a:avLst/>
            <a:gdLst/>
            <a:ahLst/>
            <a:cxnLst/>
            <a:rect l="l" t="t" r="r" b="b"/>
            <a:pathLst>
              <a:path w="5632152" h="5174540">
                <a:moveTo>
                  <a:pt x="0" y="0"/>
                </a:moveTo>
                <a:lnTo>
                  <a:pt x="5632152" y="0"/>
                </a:lnTo>
                <a:lnTo>
                  <a:pt x="5632152" y="5174539"/>
                </a:lnTo>
                <a:lnTo>
                  <a:pt x="0" y="51745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3775" y="8782246"/>
            <a:ext cx="17628565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AutoShape 3"/>
          <p:cNvSpPr/>
          <p:nvPr/>
        </p:nvSpPr>
        <p:spPr>
          <a:xfrm>
            <a:off x="153775" y="1523607"/>
            <a:ext cx="17628565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5486400" y="4570662"/>
            <a:ext cx="7315200" cy="3684201"/>
          </a:xfrm>
          <a:custGeom>
            <a:avLst/>
            <a:gdLst/>
            <a:ahLst/>
            <a:cxnLst/>
            <a:rect l="l" t="t" r="r" b="b"/>
            <a:pathLst>
              <a:path w="7315200" h="3684201">
                <a:moveTo>
                  <a:pt x="0" y="0"/>
                </a:moveTo>
                <a:lnTo>
                  <a:pt x="7315200" y="0"/>
                </a:lnTo>
                <a:lnTo>
                  <a:pt x="7315200" y="3684201"/>
                </a:lnTo>
                <a:lnTo>
                  <a:pt x="0" y="36842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6391165" y="2859003"/>
            <a:ext cx="5505670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1">
                <a:solidFill>
                  <a:srgbClr val="00000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THANK YOU</a:t>
            </a: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12795" y="3767187"/>
            <a:ext cx="17628565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2283758" y="4038517"/>
            <a:ext cx="4331452" cy="5662029"/>
          </a:xfrm>
          <a:custGeom>
            <a:avLst/>
            <a:gdLst/>
            <a:ahLst/>
            <a:cxnLst/>
            <a:rect l="l" t="t" r="r" b="b"/>
            <a:pathLst>
              <a:path w="4331452" h="5662029">
                <a:moveTo>
                  <a:pt x="0" y="0"/>
                </a:moveTo>
                <a:lnTo>
                  <a:pt x="4331452" y="0"/>
                </a:lnTo>
                <a:lnTo>
                  <a:pt x="4331452" y="5662029"/>
                </a:lnTo>
                <a:lnTo>
                  <a:pt x="0" y="5662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028700" y="4191189"/>
            <a:ext cx="8479073" cy="4226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76"/>
              </a:lnSpc>
            </a:pPr>
            <a:r>
              <a:rPr lang="en-US" sz="3411" spc="-146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Why Mental Well-being Matters</a:t>
            </a:r>
          </a:p>
          <a:p>
            <a:pPr algn="l">
              <a:lnSpc>
                <a:spcPts val="4776"/>
              </a:lnSpc>
            </a:pPr>
            <a:endParaRPr lang="en-US" sz="3411" spc="-146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736598" lvl="1" indent="-368299" algn="l">
              <a:lnSpc>
                <a:spcPts val="4776"/>
              </a:lnSpc>
              <a:buFont typeface="Arial"/>
              <a:buChar char="•"/>
            </a:pPr>
            <a:r>
              <a:rPr lang="en-US" sz="3411" spc="-146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Rising stress levels</a:t>
            </a:r>
          </a:p>
          <a:p>
            <a:pPr marL="736598" lvl="1" indent="-368299" algn="l">
              <a:lnSpc>
                <a:spcPts val="4776"/>
              </a:lnSpc>
              <a:buFont typeface="Arial"/>
              <a:buChar char="•"/>
            </a:pPr>
            <a:r>
              <a:rPr lang="en-US" sz="3411" spc="-146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Work-life imbalance</a:t>
            </a:r>
          </a:p>
          <a:p>
            <a:pPr marL="736598" lvl="1" indent="-368299" algn="l">
              <a:lnSpc>
                <a:spcPts val="4776"/>
              </a:lnSpc>
              <a:buFont typeface="Arial"/>
              <a:buChar char="•"/>
            </a:pPr>
            <a:r>
              <a:rPr lang="en-US" sz="3411" spc="-146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Limited access to personalized mental health support</a:t>
            </a:r>
          </a:p>
          <a:p>
            <a:pPr algn="l">
              <a:lnSpc>
                <a:spcPts val="4776"/>
              </a:lnSpc>
            </a:pPr>
            <a:endParaRPr lang="en-US" sz="3411" spc="-146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078087"/>
            <a:ext cx="10512565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>
                <a:solidFill>
                  <a:srgbClr val="00000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THE PROBLEM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27146" y="3930552"/>
            <a:ext cx="11311244" cy="5158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9"/>
              </a:lnSpc>
            </a:pPr>
            <a:r>
              <a:rPr lang="en-US" sz="367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AI-powered well-being assistant</a:t>
            </a:r>
          </a:p>
          <a:p>
            <a:pPr algn="l">
              <a:lnSpc>
                <a:spcPts val="5149"/>
              </a:lnSpc>
            </a:pPr>
            <a:endParaRPr lang="en-US" sz="3678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794106" lvl="1" indent="-397053" algn="l">
              <a:lnSpc>
                <a:spcPts val="5149"/>
              </a:lnSpc>
              <a:buFont typeface="Arial"/>
              <a:buChar char="•"/>
            </a:pPr>
            <a:r>
              <a:rPr lang="en-US" sz="367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Tracks productivity, social activity, self-care &amp; stress</a:t>
            </a:r>
          </a:p>
          <a:p>
            <a:pPr marL="794106" lvl="1" indent="-397053" algn="l">
              <a:lnSpc>
                <a:spcPts val="5149"/>
              </a:lnSpc>
              <a:buFont typeface="Arial"/>
              <a:buChar char="•"/>
            </a:pPr>
            <a:r>
              <a:rPr lang="en-US" sz="367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AI chatbot for real-time support with voice chat integration</a:t>
            </a:r>
          </a:p>
          <a:p>
            <a:pPr marL="794106" lvl="1" indent="-397053" algn="l">
              <a:lnSpc>
                <a:spcPts val="5149"/>
              </a:lnSpc>
              <a:buFont typeface="Arial"/>
              <a:buChar char="•"/>
            </a:pPr>
            <a:r>
              <a:rPr lang="en-US" sz="367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Smart task scheduling &amp; time optimization</a:t>
            </a:r>
          </a:p>
          <a:p>
            <a:pPr algn="l">
              <a:lnSpc>
                <a:spcPts val="5149"/>
              </a:lnSpc>
            </a:pPr>
            <a:endParaRPr lang="en-US" sz="3678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3258800" y="3892452"/>
            <a:ext cx="3493839" cy="4114800"/>
          </a:xfrm>
          <a:custGeom>
            <a:avLst/>
            <a:gdLst/>
            <a:ahLst/>
            <a:cxnLst/>
            <a:rect l="l" t="t" r="r" b="b"/>
            <a:pathLst>
              <a:path w="3493839" h="4114800">
                <a:moveTo>
                  <a:pt x="0" y="0"/>
                </a:moveTo>
                <a:lnTo>
                  <a:pt x="3493839" y="0"/>
                </a:lnTo>
                <a:lnTo>
                  <a:pt x="349383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028700" y="1910962"/>
            <a:ext cx="9069314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 spc="167">
                <a:solidFill>
                  <a:srgbClr val="00000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OUR SOLUTION</a:t>
            </a:r>
          </a:p>
        </p:txBody>
      </p:sp>
      <p:sp>
        <p:nvSpPr>
          <p:cNvPr id="5" name="AutoShape 5"/>
          <p:cNvSpPr/>
          <p:nvPr/>
        </p:nvSpPr>
        <p:spPr>
          <a:xfrm>
            <a:off x="312795" y="3767187"/>
            <a:ext cx="17628565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01371" y="3650451"/>
            <a:ext cx="17628565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475582" y="4374381"/>
            <a:ext cx="5074305" cy="4114800"/>
          </a:xfrm>
          <a:custGeom>
            <a:avLst/>
            <a:gdLst/>
            <a:ahLst/>
            <a:cxnLst/>
            <a:rect l="l" t="t" r="r" b="b"/>
            <a:pathLst>
              <a:path w="5074305" h="4114800">
                <a:moveTo>
                  <a:pt x="0" y="0"/>
                </a:moveTo>
                <a:lnTo>
                  <a:pt x="5074305" y="0"/>
                </a:lnTo>
                <a:lnTo>
                  <a:pt x="507430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7284135" y="8290688"/>
            <a:ext cx="8785936" cy="967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0"/>
              </a:lnSpc>
            </a:pPr>
            <a:r>
              <a:rPr lang="en-US" sz="3491" spc="-8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"We need to understand what happens to us inside"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49887" y="1370801"/>
            <a:ext cx="7188227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 spc="167">
                <a:solidFill>
                  <a:srgbClr val="00000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KEY FEATURES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424271" y="4672188"/>
            <a:ext cx="12505666" cy="2887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0" lvl="1" indent="-356235" algn="just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Daily Well-being Scores (Social, Work, Self-Care, Stress)</a:t>
            </a:r>
          </a:p>
          <a:p>
            <a:pPr marL="712470" lvl="1" indent="-356235" algn="just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Chatbot for Mental Health Advice</a:t>
            </a:r>
          </a:p>
          <a:p>
            <a:pPr marL="712470" lvl="1" indent="-356235" algn="just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Predictive Scheduling &amp; Task Optimization</a:t>
            </a:r>
          </a:p>
          <a:p>
            <a:pPr marL="712470" lvl="1" indent="-356235" algn="just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Personalized AI Insights &amp; Recommendations</a:t>
            </a:r>
          </a:p>
          <a:p>
            <a:pPr algn="just">
              <a:lnSpc>
                <a:spcPts val="4620"/>
              </a:lnSpc>
            </a:pPr>
            <a:endParaRPr lang="en-US" sz="33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12795" y="5153025"/>
            <a:ext cx="17628565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2508916" y="10287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462679" y="4379482"/>
            <a:ext cx="6305913" cy="464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1"/>
              </a:lnSpc>
            </a:pPr>
            <a:r>
              <a:rPr lang="en-US" sz="3300" spc="-75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"Access to free psychological help"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62679" y="1609372"/>
            <a:ext cx="7239786" cy="243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 spc="167">
                <a:solidFill>
                  <a:srgbClr val="00000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HOW DOES IT WORK?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57175" y="5789538"/>
            <a:ext cx="11100443" cy="3468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4538" lvl="1" indent="-357269" algn="l">
              <a:lnSpc>
                <a:spcPts val="4633"/>
              </a:lnSpc>
              <a:buFont typeface="Arial"/>
              <a:buChar char="•"/>
            </a:pPr>
            <a:r>
              <a:rPr lang="en-US" sz="330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AI analyzes your responses (Social, Work, Self-care, Stress)</a:t>
            </a:r>
          </a:p>
          <a:p>
            <a:pPr marL="714538" lvl="1" indent="-357269" algn="l">
              <a:lnSpc>
                <a:spcPts val="4633"/>
              </a:lnSpc>
              <a:buFont typeface="Arial"/>
              <a:buChar char="•"/>
            </a:pPr>
            <a:r>
              <a:rPr lang="en-US" sz="330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Machine Learning predicts cognitive overload &amp; engagement needs</a:t>
            </a:r>
          </a:p>
          <a:p>
            <a:pPr marL="714538" lvl="1" indent="-357269" algn="l">
              <a:lnSpc>
                <a:spcPts val="4633"/>
              </a:lnSpc>
              <a:buFont typeface="Arial"/>
              <a:buChar char="•"/>
            </a:pPr>
            <a:r>
              <a:rPr lang="en-US" sz="330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Reinforcement Learning optimizes time management</a:t>
            </a:r>
          </a:p>
          <a:p>
            <a:pPr marL="714538" lvl="1" indent="-357269" algn="l">
              <a:lnSpc>
                <a:spcPts val="4633"/>
              </a:lnSpc>
              <a:buFont typeface="Arial"/>
              <a:buChar char="•"/>
            </a:pPr>
            <a:r>
              <a:rPr lang="en-US" sz="3309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AI Chatbot offers mental health support</a:t>
            </a: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2674" y="5181582"/>
            <a:ext cx="10371436" cy="5105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7121" lvl="1" indent="-348560" algn="l">
              <a:lnSpc>
                <a:spcPts val="4520"/>
              </a:lnSpc>
              <a:buFont typeface="Arial"/>
              <a:buChar char="•"/>
            </a:pPr>
            <a:r>
              <a:rPr lang="en-US" sz="322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Example: Daily Scores (Social Activity Score: 57, Work Productivity Score: 83, Self Care Score: 53, Stress Impact Score: 71)</a:t>
            </a:r>
          </a:p>
          <a:p>
            <a:pPr marL="697121" lvl="1" indent="-348560" algn="l">
              <a:lnSpc>
                <a:spcPts val="4520"/>
              </a:lnSpc>
              <a:buFont typeface="Arial"/>
              <a:buChar char="•"/>
            </a:pPr>
            <a:r>
              <a:rPr lang="en-US" sz="322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AI Suggests:</a:t>
            </a:r>
          </a:p>
          <a:p>
            <a:pPr marL="1394242" lvl="2" indent="-464747" algn="l">
              <a:lnSpc>
                <a:spcPts val="4520"/>
              </a:lnSpc>
              <a:buFont typeface="Arial"/>
              <a:buChar char="⚬"/>
            </a:pPr>
            <a:r>
              <a:rPr lang="en-US" sz="322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“Schedule regular catch up with friends and colleagues”</a:t>
            </a:r>
          </a:p>
          <a:p>
            <a:pPr marL="1394242" lvl="2" indent="-464747" algn="l">
              <a:lnSpc>
                <a:spcPts val="4520"/>
              </a:lnSpc>
              <a:buFont typeface="Arial"/>
              <a:buChar char="⚬"/>
            </a:pPr>
            <a:r>
              <a:rPr lang="en-US" sz="322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“Join community groups or social activities”</a:t>
            </a:r>
          </a:p>
          <a:p>
            <a:pPr marL="1394242" lvl="2" indent="-464747" algn="l">
              <a:lnSpc>
                <a:spcPts val="4520"/>
              </a:lnSpc>
              <a:buFont typeface="Arial"/>
              <a:buChar char="⚬"/>
            </a:pPr>
            <a:r>
              <a:rPr lang="en-US" sz="322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“Engage more in team activities at work”</a:t>
            </a:r>
          </a:p>
          <a:p>
            <a:pPr algn="l">
              <a:lnSpc>
                <a:spcPts val="4520"/>
              </a:lnSpc>
            </a:pPr>
            <a:endParaRPr lang="en-US" sz="3228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26519" y="895350"/>
            <a:ext cx="9783745" cy="243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 spc="167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RESULTS &amp; DISCUSSIONS</a:t>
            </a:r>
          </a:p>
        </p:txBody>
      </p:sp>
      <p:sp>
        <p:nvSpPr>
          <p:cNvPr id="4" name="AutoShape 4"/>
          <p:cNvSpPr/>
          <p:nvPr/>
        </p:nvSpPr>
        <p:spPr>
          <a:xfrm flipH="1" flipV="1">
            <a:off x="11444885" y="310692"/>
            <a:ext cx="37707" cy="9665615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2417212" y="3266953"/>
            <a:ext cx="4342158" cy="4797964"/>
          </a:xfrm>
          <a:custGeom>
            <a:avLst/>
            <a:gdLst/>
            <a:ahLst/>
            <a:cxnLst/>
            <a:rect l="l" t="t" r="r" b="b"/>
            <a:pathLst>
              <a:path w="4342158" h="4797964">
                <a:moveTo>
                  <a:pt x="0" y="0"/>
                </a:moveTo>
                <a:lnTo>
                  <a:pt x="4342158" y="0"/>
                </a:lnTo>
                <a:lnTo>
                  <a:pt x="4342158" y="4797964"/>
                </a:lnTo>
                <a:lnTo>
                  <a:pt x="0" y="4797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726519" y="4296452"/>
            <a:ext cx="7957113" cy="448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2"/>
              </a:lnSpc>
            </a:pPr>
            <a:r>
              <a:rPr lang="en-US" sz="3300" spc="-75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"Anxiety is a real problem in our society"</a:t>
            </a: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82639" y="2098675"/>
            <a:ext cx="9665689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2251019" y="2271042"/>
            <a:ext cx="13785962" cy="775460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76484" y="895350"/>
            <a:ext cx="15379114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 spc="167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DEMONSTRATION AND WORKING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90207" y="2747282"/>
            <a:ext cx="3507585" cy="3073920"/>
          </a:xfrm>
          <a:custGeom>
            <a:avLst/>
            <a:gdLst/>
            <a:ahLst/>
            <a:cxnLst/>
            <a:rect l="l" t="t" r="r" b="b"/>
            <a:pathLst>
              <a:path w="3507585" h="3073920">
                <a:moveTo>
                  <a:pt x="0" y="0"/>
                </a:moveTo>
                <a:lnTo>
                  <a:pt x="3507586" y="0"/>
                </a:lnTo>
                <a:lnTo>
                  <a:pt x="3507586" y="3073920"/>
                </a:lnTo>
                <a:lnTo>
                  <a:pt x="0" y="30739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511360" y="3360636"/>
            <a:ext cx="4531540" cy="178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Smart Calendar Sync (Stress-based Rescheduling)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612460" y="895350"/>
            <a:ext cx="9063080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 spc="167">
                <a:solidFill>
                  <a:srgbClr val="00000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FUTURE ROADMAP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046463" y="6597607"/>
            <a:ext cx="4531540" cy="178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Gamification (Rewards for Well-being Tracking)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589388" y="6763769"/>
            <a:ext cx="4531540" cy="1180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Wearable Integration (Apple Watch, Fitbit)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855158" y="3660674"/>
            <a:ext cx="4531540" cy="1180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Chatbot on WhatsApp, Telegram, Slack</a:t>
            </a:r>
          </a:p>
        </p:txBody>
      </p:sp>
      <p:sp>
        <p:nvSpPr>
          <p:cNvPr id="8" name="AutoShape 8"/>
          <p:cNvSpPr/>
          <p:nvPr/>
        </p:nvSpPr>
        <p:spPr>
          <a:xfrm>
            <a:off x="329718" y="2286625"/>
            <a:ext cx="17628565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9" name="Group 9"/>
          <p:cNvGrpSpPr/>
          <p:nvPr/>
        </p:nvGrpSpPr>
        <p:grpSpPr>
          <a:xfrm>
            <a:off x="2047788" y="3172327"/>
            <a:ext cx="4995112" cy="2143098"/>
            <a:chOff x="0" y="0"/>
            <a:chExt cx="1455675" cy="6245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55675" cy="624542"/>
            </a:xfrm>
            <a:custGeom>
              <a:avLst/>
              <a:gdLst/>
              <a:ahLst/>
              <a:cxnLst/>
              <a:rect l="l" t="t" r="r" b="b"/>
              <a:pathLst>
                <a:path w="1455675" h="624542">
                  <a:moveTo>
                    <a:pt x="79045" y="0"/>
                  </a:moveTo>
                  <a:lnTo>
                    <a:pt x="1376630" y="0"/>
                  </a:lnTo>
                  <a:cubicBezTo>
                    <a:pt x="1420285" y="0"/>
                    <a:pt x="1455675" y="35390"/>
                    <a:pt x="1455675" y="79045"/>
                  </a:cubicBezTo>
                  <a:lnTo>
                    <a:pt x="1455675" y="545497"/>
                  </a:lnTo>
                  <a:cubicBezTo>
                    <a:pt x="1455675" y="589152"/>
                    <a:pt x="1420285" y="624542"/>
                    <a:pt x="1376630" y="624542"/>
                  </a:cubicBezTo>
                  <a:lnTo>
                    <a:pt x="79045" y="624542"/>
                  </a:lnTo>
                  <a:cubicBezTo>
                    <a:pt x="35390" y="624542"/>
                    <a:pt x="0" y="589152"/>
                    <a:pt x="0" y="545497"/>
                  </a:cubicBezTo>
                  <a:lnTo>
                    <a:pt x="0" y="79045"/>
                  </a:lnTo>
                  <a:cubicBezTo>
                    <a:pt x="0" y="35390"/>
                    <a:pt x="35390" y="0"/>
                    <a:pt x="790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9050"/>
              <a:ext cx="1455675" cy="6054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814677" y="6449664"/>
            <a:ext cx="4995112" cy="2143098"/>
            <a:chOff x="0" y="0"/>
            <a:chExt cx="1455675" cy="62454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55675" cy="624542"/>
            </a:xfrm>
            <a:custGeom>
              <a:avLst/>
              <a:gdLst/>
              <a:ahLst/>
              <a:cxnLst/>
              <a:rect l="l" t="t" r="r" b="b"/>
              <a:pathLst>
                <a:path w="1455675" h="624542">
                  <a:moveTo>
                    <a:pt x="79045" y="0"/>
                  </a:moveTo>
                  <a:lnTo>
                    <a:pt x="1376630" y="0"/>
                  </a:lnTo>
                  <a:cubicBezTo>
                    <a:pt x="1420285" y="0"/>
                    <a:pt x="1455675" y="35390"/>
                    <a:pt x="1455675" y="79045"/>
                  </a:cubicBezTo>
                  <a:lnTo>
                    <a:pt x="1455675" y="545497"/>
                  </a:lnTo>
                  <a:cubicBezTo>
                    <a:pt x="1455675" y="589152"/>
                    <a:pt x="1420285" y="624542"/>
                    <a:pt x="1376630" y="624542"/>
                  </a:cubicBezTo>
                  <a:lnTo>
                    <a:pt x="79045" y="624542"/>
                  </a:lnTo>
                  <a:cubicBezTo>
                    <a:pt x="35390" y="624542"/>
                    <a:pt x="0" y="589152"/>
                    <a:pt x="0" y="545497"/>
                  </a:cubicBezTo>
                  <a:lnTo>
                    <a:pt x="0" y="79045"/>
                  </a:lnTo>
                  <a:cubicBezTo>
                    <a:pt x="0" y="35390"/>
                    <a:pt x="35390" y="0"/>
                    <a:pt x="790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1455675" cy="6054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328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144000" y="6315788"/>
            <a:ext cx="4995112" cy="2143098"/>
            <a:chOff x="0" y="0"/>
            <a:chExt cx="1455675" cy="62454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55675" cy="624542"/>
            </a:xfrm>
            <a:custGeom>
              <a:avLst/>
              <a:gdLst/>
              <a:ahLst/>
              <a:cxnLst/>
              <a:rect l="l" t="t" r="r" b="b"/>
              <a:pathLst>
                <a:path w="1455675" h="624542">
                  <a:moveTo>
                    <a:pt x="79045" y="0"/>
                  </a:moveTo>
                  <a:lnTo>
                    <a:pt x="1376630" y="0"/>
                  </a:lnTo>
                  <a:cubicBezTo>
                    <a:pt x="1420285" y="0"/>
                    <a:pt x="1455675" y="35390"/>
                    <a:pt x="1455675" y="79045"/>
                  </a:cubicBezTo>
                  <a:lnTo>
                    <a:pt x="1455675" y="545497"/>
                  </a:lnTo>
                  <a:cubicBezTo>
                    <a:pt x="1455675" y="589152"/>
                    <a:pt x="1420285" y="624542"/>
                    <a:pt x="1376630" y="624542"/>
                  </a:cubicBezTo>
                  <a:lnTo>
                    <a:pt x="79045" y="624542"/>
                  </a:lnTo>
                  <a:cubicBezTo>
                    <a:pt x="35390" y="624542"/>
                    <a:pt x="0" y="589152"/>
                    <a:pt x="0" y="545497"/>
                  </a:cubicBezTo>
                  <a:lnTo>
                    <a:pt x="0" y="79045"/>
                  </a:lnTo>
                  <a:cubicBezTo>
                    <a:pt x="0" y="35390"/>
                    <a:pt x="35390" y="0"/>
                    <a:pt x="790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9050"/>
              <a:ext cx="1455675" cy="6054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328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1623372" y="3172327"/>
            <a:ext cx="4995112" cy="2143098"/>
            <a:chOff x="0" y="0"/>
            <a:chExt cx="1455675" cy="62454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455675" cy="624542"/>
            </a:xfrm>
            <a:custGeom>
              <a:avLst/>
              <a:gdLst/>
              <a:ahLst/>
              <a:cxnLst/>
              <a:rect l="l" t="t" r="r" b="b"/>
              <a:pathLst>
                <a:path w="1455675" h="624542">
                  <a:moveTo>
                    <a:pt x="79045" y="0"/>
                  </a:moveTo>
                  <a:lnTo>
                    <a:pt x="1376630" y="0"/>
                  </a:lnTo>
                  <a:cubicBezTo>
                    <a:pt x="1420285" y="0"/>
                    <a:pt x="1455675" y="35390"/>
                    <a:pt x="1455675" y="79045"/>
                  </a:cubicBezTo>
                  <a:lnTo>
                    <a:pt x="1455675" y="545497"/>
                  </a:lnTo>
                  <a:cubicBezTo>
                    <a:pt x="1455675" y="589152"/>
                    <a:pt x="1420285" y="624542"/>
                    <a:pt x="1376630" y="624542"/>
                  </a:cubicBezTo>
                  <a:lnTo>
                    <a:pt x="79045" y="624542"/>
                  </a:lnTo>
                  <a:cubicBezTo>
                    <a:pt x="35390" y="624542"/>
                    <a:pt x="0" y="589152"/>
                    <a:pt x="0" y="545497"/>
                  </a:cubicBezTo>
                  <a:lnTo>
                    <a:pt x="0" y="79045"/>
                  </a:lnTo>
                  <a:cubicBezTo>
                    <a:pt x="0" y="35390"/>
                    <a:pt x="35390" y="0"/>
                    <a:pt x="790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1455675" cy="6054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328"/>
                </a:lnSpc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01571" y="3086100"/>
            <a:ext cx="6837281" cy="4114800"/>
          </a:xfrm>
          <a:custGeom>
            <a:avLst/>
            <a:gdLst/>
            <a:ahLst/>
            <a:cxnLst/>
            <a:rect l="l" t="t" r="r" b="b"/>
            <a:pathLst>
              <a:path w="6837281" h="4114800">
                <a:moveTo>
                  <a:pt x="0" y="0"/>
                </a:moveTo>
                <a:lnTo>
                  <a:pt x="6837281" y="0"/>
                </a:lnTo>
                <a:lnTo>
                  <a:pt x="683728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987943" y="4894964"/>
            <a:ext cx="9387919" cy="3027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3882" lvl="1" indent="-371941" algn="l">
              <a:lnSpc>
                <a:spcPts val="4823"/>
              </a:lnSpc>
              <a:buFont typeface="Arial"/>
              <a:buChar char="•"/>
            </a:pPr>
            <a:r>
              <a:rPr lang="en-US" sz="3445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Empowering Users with AI &amp; Mental Health Support</a:t>
            </a:r>
          </a:p>
          <a:p>
            <a:pPr algn="l">
              <a:lnSpc>
                <a:spcPts val="4823"/>
              </a:lnSpc>
            </a:pPr>
            <a:endParaRPr lang="en-US" sz="3445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743882" lvl="1" indent="-371941" algn="l">
              <a:lnSpc>
                <a:spcPts val="4823"/>
              </a:lnSpc>
              <a:buFont typeface="Arial"/>
              <a:buChar char="•"/>
            </a:pPr>
            <a:r>
              <a:rPr lang="en-US" sz="3445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Making work-life balance stress-free with AI-driven insights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26737" y="2422525"/>
            <a:ext cx="6476915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 spc="167">
                <a:solidFill>
                  <a:srgbClr val="00000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CONCLUSION</a:t>
            </a:r>
          </a:p>
        </p:txBody>
      </p:sp>
      <p:sp>
        <p:nvSpPr>
          <p:cNvPr id="5" name="AutoShape 5"/>
          <p:cNvSpPr/>
          <p:nvPr/>
        </p:nvSpPr>
        <p:spPr>
          <a:xfrm>
            <a:off x="528735" y="3885518"/>
            <a:ext cx="8072919" cy="0"/>
          </a:xfrm>
          <a:prstGeom prst="line">
            <a:avLst/>
          </a:prstGeom>
          <a:ln w="19050" cap="flat">
            <a:solidFill>
              <a:srgbClr val="000000">
                <a:alpha val="3568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Microsoft Office PowerPoint</Application>
  <PresentationFormat>Custom</PresentationFormat>
  <Paragraphs>45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Playfair Display Bold</vt:lpstr>
      <vt:lpstr>Arial</vt:lpstr>
      <vt:lpstr>Playfair Display Heavy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Mental Health modern presentation</dc:title>
  <cp:lastModifiedBy>waibhav jha</cp:lastModifiedBy>
  <cp:revision>2</cp:revision>
  <dcterms:created xsi:type="dcterms:W3CDTF">2006-08-16T00:00:00Z</dcterms:created>
  <dcterms:modified xsi:type="dcterms:W3CDTF">2025-02-24T04:12:15Z</dcterms:modified>
  <dc:identifier>DAGf7O1IQQ4</dc:identifier>
</cp:coreProperties>
</file>

<file path=docProps/thumbnail.jpeg>
</file>